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defRPr sz="1300"/>
            </a:pPr>
            <a:r>
              <a:t>Bitcoin is a cryptocurrency.  They are other cryptocurrencies.  Underlying concept is blockchain.  </a:t>
            </a:r>
          </a:p>
          <a:p>
            <a:pPr>
              <a:defRPr sz="1300"/>
            </a:pPr>
          </a:p>
          <a:p>
            <a:pPr>
              <a:defRPr sz="1300"/>
            </a:pPr>
            <a:r>
              <a:t>• Public append only ledger</a:t>
            </a:r>
            <a:br/>
            <a:r>
              <a:t>• Add data to, can't change previous data within it</a:t>
            </a:r>
            <a:br/>
            <a:r>
              <a:t>• Creates consensus among decentralized parties, don't have to trust each other, but need to trust mechanism by which their consensus is arrived at</a:t>
            </a:r>
            <a:br/>
            <a:r>
              <a:t>• Relies on some form of challenge, such that no 1 actor on the network can solve challenge easily</a:t>
            </a:r>
            <a:br/>
            <a:r>
              <a:t>• Verify transactions in such a way that is impossible to defraud or alter after the fact</a:t>
            </a:r>
            <a: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Here you can see that by passing a string to a hashing algorithm, we get completely different outputs, even if only one word is changed.  Examples of popular hashing algorithms include Blake, MD5, and SHA-256.</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This makes it easy to compare two inputs, again of arbitrary size.  Take a book for example.  Remove a single space, and the hash of that book will look completely different.  Instead of comparing the entire book against another book, we just compare the 256 bit string against another 256 bit string.  If they are the same, then we have the same book.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A checksum is a way to verify data integrity.  It helps identify if there was an error in transmission when downloading a dataset.  Comparing hashes can also help check if the file we are working with is indeed the latest.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Do you ever reference external CDN scripts or remote GeoJSON datasets?  GIS apps should consider using Subresource Integrity in their script or link tags.  Your browser compares hash of script against value given in integrity attribute.  If an attacker gained control of an external host, our web app would reject the potentially malicious code or data if it didn’t match our known and trusted sha384 hash.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Imagine you are working in OpenStreetMap and do an extract of building footprint data.  Some of those footprints were contributed by an authoritative source, like Metro.  Some were not.  Comparing against a known hash table of authoritative data, we could send the hash of our OpenStreetMap building footprint to see if it is a known authoritative feature.  There are two benefits of using hashes: </a:t>
            </a:r>
          </a:p>
          <a:p>
            <a:pPr marL="388055" indent="-388055">
              <a:buSzPct val="100000"/>
              <a:buAutoNum type="arabicPeriod" startAt="1"/>
            </a:pPr>
            <a:r>
              <a:t>You are sending a fixed length value.  If network latency is an issue, you want to send as little as you can over the wire.  Geometries can get large and potentially too large to be usable for comparison over the network.</a:t>
            </a:r>
          </a:p>
          <a:p>
            <a:pPr marL="388055" indent="-388055">
              <a:buSzPct val="100000"/>
              <a:buAutoNum type="arabicPeriod" startAt="1"/>
            </a:pPr>
            <a:r>
              <a:t>Since hashes are unique, they can be stored in a JSON like hash table, having constant time lookup speeds.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Merkle trees are how you verify and sync data amongst a network of peers.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A tree is good for data with an inherent hierarchy.  This data structure can help us search for and sort data efficiently.  Take for example a family tree.  Instead of just having a list of every family member, we can start to split the tree into branches that make it easy to find a particular member of your extended family.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We see this in geospatial indexing, like the R-Tree.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Merkle Trees are regular binary trees (each node has at least two children).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Nodes store hashes, instead of chunks of data.  Leaf nodes, hashes of chunks of data.  Parent nodes result of concatenating hashes and then hashing that value.  Do this until get to beginning node, called the root hash.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Alice wants to send money to Bob.</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If you’re familiar with Git, you might have noticed that files are referenced by their hash at the time.  Change any line of code and you get a new hash.  This is how you determine if your local files are different than what is in your remote git repository.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In the example of checking for equality, we can first check if the root hashes match between a local copy of data another source.  If they match, we know we have the latest data source.  Next, we can start comparing nodes and determine only the pieces that we need instead of downloading the entire dataset again.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Content defined chunking as opposed to fixed length chunking.  Good for syncing binary files, like PDF’s, images, large spatial files, etc.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Root hash is unique address to your content.  If anything changes, the root hash will be completely different.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Don’t have to trust peers in a distributed network, just need to be able to verify mechanism by which consensus is arrived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Proof of work.  Expensive to perform, but cheap to verify.  Bitcoin uses hashcash.  Bitcoin currently uses 17 0’s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Alice and Bob aren’t unique and we also don’t want their names exposed.  So, we will address them by their public ID, which is unique to them.  We can think of this much like a SSN.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E2354, formerly known as Alice, is now addressed by her public key.  She also has a private key that she never shares with anyone.  This is used to append a signature to any transactions she makes.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Here is an example of a transaction.  Since Alice signed it using public / private key encryption, others can easily verify (using the public key, message, and signature), that the transaction was indeed created using Alice’s private key, without actually exposing the private key.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Emphasize not being able to alter previous transactions.  The ‘chain’.</a:t>
            </a:r>
          </a:p>
          <a:p>
            <a:pPr/>
            <a:r>
              <a:t>The goal is now to verify some transactions and add them to our public ledger, known as the blockchain.  Each ‘block’ is like a page in a ledger.  It contains an array of transactions, the root hash of those transactions, and the previous hash.  This reference to the previous hash is what makes this a ‘chain’.  Finally a proof of work is the solution to a problem that had to be solved in order for this block to be added to the chain.</a:t>
            </a:r>
          </a:p>
          <a:p>
            <a:pPr/>
            <a:r>
              <a:t>If any transaction is altered, the whole chain now fails when you try to verify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Once a ‘miner’ has verified a set of transactions and solved a very difficult mathematical problem, a new block can be added to the chain.  The problem that was difficult to solve is actually very simple to verify.  Other users can sync the new block, identifying changes with a Merkle Tree, and easily verify that it is indeed valid.  Users don’t need to trust each other, only the math and mechanisms by which their consensus is arrived at.  Instead of our traditional centralized or decentralized architectures, we now have a truly distributed system in which each user has a complete copy of the blockchain and can sync with each other.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Who is familiar with some of these terms?  All of these terms?  Think they can be applied to GIS?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 hash function takes an input of arbitrary size, and returns a value that is fixed in size that is entirely unique. By unique, I mean that no other combination of input (very high collision resistance) would create the same output value.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p:nvPr>
            <p:ph type="title"/>
          </p:nvPr>
        </p:nvSpPr>
        <p:spPr>
          <a:xfrm>
            <a:off x="1270000" y="1638300"/>
            <a:ext cx="10464800" cy="3302000"/>
          </a:xfrm>
          <a:prstGeom prst="rect">
            <a:avLst/>
          </a:prstGeom>
        </p:spPr>
        <p:txBody>
          <a:bodyPr anchor="b"/>
          <a:lstStyle/>
          <a:p>
            <a:pPr/>
            <a:r>
              <a:t>Title Text</a:t>
            </a:r>
          </a:p>
        </p:txBody>
      </p:sp>
      <p:sp>
        <p:nvSpPr>
          <p:cNvPr id="12" name="Body Level One…"/>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p:nvPr>
            <p:ph type="title"/>
          </p:nvPr>
        </p:nvSpPr>
        <p:spPr>
          <a:xfrm>
            <a:off x="1270000" y="6718300"/>
            <a:ext cx="10464800" cy="1422400"/>
          </a:xfrm>
          <a:prstGeom prst="rect">
            <a:avLst/>
          </a:prstGeom>
        </p:spPr>
        <p:txBody>
          <a:bodyPr anchor="b"/>
          <a:lstStyle/>
          <a:p>
            <a:pPr/>
            <a:r>
              <a:t>Title Text</a:t>
            </a:r>
          </a:p>
        </p:txBody>
      </p:sp>
      <p:sp>
        <p:nvSpPr>
          <p:cNvPr id="22" name="Body Level One…"/>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p:nvPr>
            <p:ph type="title"/>
          </p:nvPr>
        </p:nvSpPr>
        <p:spPr>
          <a:xfrm>
            <a:off x="1270000" y="3225800"/>
            <a:ext cx="10464800" cy="3302000"/>
          </a:xfrm>
          <a:prstGeom prst="rect">
            <a:avLst/>
          </a:prstGeom>
        </p:spPr>
        <p:txBody>
          <a:bodyPr/>
          <a:lstStyle/>
          <a:p>
            <a:pPr/>
            <a:r>
              <a:t>Title Text</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p:nvPr>
            <p:ph type="title"/>
          </p:nvPr>
        </p:nvSpPr>
        <p:spPr>
          <a:prstGeom prst="rect">
            <a:avLst/>
          </a:prstGeom>
        </p:spPr>
        <p:txBody>
          <a:bodyPr/>
          <a:lstStyle/>
          <a:p>
            <a:pPr/>
            <a:r>
              <a:t>Title Text</a:t>
            </a:r>
          </a:p>
        </p:txBody>
      </p:sp>
      <p:sp>
        <p:nvSpPr>
          <p:cNvPr id="4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p:nvPr>
            <p:ph type="title"/>
          </p:nvPr>
        </p:nvSpPr>
        <p:spPr>
          <a:prstGeom prst="rect">
            <a:avLst/>
          </a:prstGeom>
        </p:spPr>
        <p:txBody>
          <a:bodyPr/>
          <a:lstStyle/>
          <a:p>
            <a:pPr/>
            <a:r>
              <a:t>Title Text</a:t>
            </a:r>
          </a:p>
        </p:txBody>
      </p:sp>
      <p:sp>
        <p:nvSpPr>
          <p:cNvPr id="57"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p:nvPr>
            <p:ph type="title"/>
          </p:nvPr>
        </p:nvSpPr>
        <p:spPr>
          <a:prstGeom prst="rect">
            <a:avLst/>
          </a:prstGeom>
        </p:spPr>
        <p:txBody>
          <a:bodyPr/>
          <a:lstStyle/>
          <a:p>
            <a:pPr/>
            <a:r>
              <a:t>Title Text</a:t>
            </a:r>
          </a:p>
        </p:txBody>
      </p:sp>
      <p:sp>
        <p:nvSpPr>
          <p:cNvPr id="67" name="Body Level One…"/>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tannerjt.github.io/geosignpresentation/" TargetMode="Externa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6.tif"/><Relationship Id="rId5" Type="http://schemas.openxmlformats.org/officeDocument/2006/relationships/image" Target="../media/image7.t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8.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tif"/><Relationship Id="rId4" Type="http://schemas.openxmlformats.org/officeDocument/2006/relationships/image" Target="../media/image10.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1.t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tif"/><Relationship Id="rId3" Type="http://schemas.openxmlformats.org/officeDocument/2006/relationships/image" Target="../media/image2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datproject/docs/blob/master/papers/dat-paper.pdf" TargetMode="External"/><Relationship Id="rId3" Type="http://schemas.openxmlformats.org/officeDocument/2006/relationships/hyperlink" Target="https://en.wikipedia.org/wiki/Rabin_fingerprint" TargetMode="External"/><Relationship Id="rId4" Type="http://schemas.openxmlformats.org/officeDocument/2006/relationships/hyperlink" Target="https://www.youtube.com/watch?v=3giNelTfeAk" TargetMode="External"/><Relationship Id="rId5" Type="http://schemas.openxmlformats.org/officeDocument/2006/relationships/hyperlink" Target="https://www.youtube.com/watch?v=hYip_Vuv8J0" TargetMode="External"/><Relationship Id="rId6" Type="http://schemas.openxmlformats.org/officeDocument/2006/relationships/hyperlink" Target="https://www.khanacademy.org/economics-finance-domain/core-finance/money-and-banking/bitcoin/v/bitcoin-what-is-it" TargetMode="External"/><Relationship Id="rId7" Type="http://schemas.openxmlformats.org/officeDocument/2006/relationships/hyperlink" Target="https://blog.mapbox.com/a-dive-into-spatial-search-algorithms-ebd0c5e39d2a" TargetMode="External"/><Relationship Id="rId8" Type="http://schemas.openxmlformats.org/officeDocument/2006/relationships/hyperlink" Target="https://blog.datproject.org/2017/09/21/dat-cryptography/" TargetMode="External"/><Relationship Id="rId9" Type="http://schemas.openxmlformats.org/officeDocument/2006/relationships/hyperlink" Target="https://github.com/tannerjt/GeoSign" TargetMode="External"/><Relationship Id="rId10" Type="http://schemas.openxmlformats.org/officeDocument/2006/relationships/hyperlink" Target="https://beakerbrowser.com/" TargetMode="Externa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Bitcoin, the Gold Mine for GIS"/>
          <p:cNvSpPr/>
          <p:nvPr>
            <p:ph type="ctrTitle"/>
          </p:nvPr>
        </p:nvSpPr>
        <p:spPr>
          <a:xfrm>
            <a:off x="1270000" y="1376603"/>
            <a:ext cx="10464800" cy="3302001"/>
          </a:xfrm>
          <a:prstGeom prst="rect">
            <a:avLst/>
          </a:prstGeom>
        </p:spPr>
        <p:txBody>
          <a:bodyPr/>
          <a:lstStyle/>
          <a:p>
            <a:pPr/>
            <a:r>
              <a:t>Bitcoin, the Gold Mine for GIS</a:t>
            </a:r>
          </a:p>
        </p:txBody>
      </p:sp>
      <p:sp>
        <p:nvSpPr>
          <p:cNvPr id="120" name="How the fundamental computer science concepts behind emerging technologies like cryptocurrencies can be applied to improved geospatial data security, integrity, and sharing."/>
          <p:cNvSpPr/>
          <p:nvPr>
            <p:ph type="subTitle" sz="quarter" idx="1"/>
          </p:nvPr>
        </p:nvSpPr>
        <p:spPr>
          <a:xfrm>
            <a:off x="1270000" y="4997450"/>
            <a:ext cx="10464800" cy="1130300"/>
          </a:xfrm>
          <a:prstGeom prst="rect">
            <a:avLst/>
          </a:prstGeom>
        </p:spPr>
        <p:txBody>
          <a:bodyPr/>
          <a:lstStyle>
            <a:lvl1pPr defTabSz="414781">
              <a:defRPr sz="2272"/>
            </a:lvl1pPr>
          </a:lstStyle>
          <a:p>
            <a:pPr/>
            <a:r>
              <a:t>How the fundamental computer science concepts behind emerging technologies like cryptocurrencies can be applied to improved geospatial data security, integrity, and sharing.</a:t>
            </a:r>
          </a:p>
        </p:txBody>
      </p:sp>
      <p:sp>
        <p:nvSpPr>
          <p:cNvPr id="121" name="Joshua Tanner…"/>
          <p:cNvSpPr/>
          <p:nvPr/>
        </p:nvSpPr>
        <p:spPr>
          <a:xfrm>
            <a:off x="3565575" y="6522796"/>
            <a:ext cx="5873650"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Joshua Tanner</a:t>
            </a:r>
          </a:p>
          <a:p>
            <a:pPr/>
            <a:r>
              <a:t>State of Oregon</a:t>
            </a:r>
          </a:p>
          <a:p>
            <a:pPr/>
            <a:r>
              <a:t>Geospatial Enterprise Office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pasted-image.tiff" descr="pasted-image.tiff"/>
          <p:cNvPicPr>
            <a:picLocks noChangeAspect="1"/>
          </p:cNvPicPr>
          <p:nvPr/>
        </p:nvPicPr>
        <p:blipFill>
          <a:blip r:embed="rId3">
            <a:extLst/>
          </a:blip>
          <a:stretch>
            <a:fillRect/>
          </a:stretch>
        </p:blipFill>
        <p:spPr>
          <a:xfrm>
            <a:off x="745126" y="1102431"/>
            <a:ext cx="11514548" cy="729254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Terms"/>
          <p:cNvSpPr/>
          <p:nvPr>
            <p:ph type="title"/>
          </p:nvPr>
        </p:nvSpPr>
        <p:spPr>
          <a:prstGeom prst="rect">
            <a:avLst/>
          </a:prstGeom>
        </p:spPr>
        <p:txBody>
          <a:bodyPr/>
          <a:lstStyle/>
          <a:p>
            <a:pPr/>
            <a:r>
              <a:t>Terms</a:t>
            </a:r>
          </a:p>
        </p:txBody>
      </p:sp>
      <p:sp>
        <p:nvSpPr>
          <p:cNvPr id="158" name="Cryptographic Hash…"/>
          <p:cNvSpPr/>
          <p:nvPr>
            <p:ph type="body" idx="1"/>
          </p:nvPr>
        </p:nvSpPr>
        <p:spPr>
          <a:prstGeom prst="rect">
            <a:avLst/>
          </a:prstGeom>
        </p:spPr>
        <p:txBody>
          <a:bodyPr/>
          <a:lstStyle/>
          <a:p>
            <a:pPr/>
            <a:r>
              <a:t>Cryptographic Hash</a:t>
            </a:r>
          </a:p>
          <a:p>
            <a:pPr/>
            <a:r>
              <a:t>Merkle Tree</a:t>
            </a:r>
          </a:p>
          <a:p>
            <a:pPr/>
            <a:r>
              <a:t>Root Hash</a:t>
            </a:r>
          </a:p>
          <a:p>
            <a:pPr/>
            <a:r>
              <a:t>Distributed Network</a:t>
            </a:r>
          </a:p>
          <a:p>
            <a:pPr/>
            <a:r>
              <a:t>Public / Private Key Encryption</a:t>
            </a:r>
          </a:p>
          <a:p>
            <a:pPr/>
            <a:r>
              <a:t>Proof of Work</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Cryptographic…"/>
          <p:cNvSpPr/>
          <p:nvPr>
            <p:ph type="title"/>
          </p:nvPr>
        </p:nvSpPr>
        <p:spPr>
          <a:prstGeom prst="rect">
            <a:avLst/>
          </a:prstGeom>
        </p:spPr>
        <p:txBody>
          <a:bodyPr/>
          <a:lstStyle/>
          <a:p>
            <a:pPr/>
            <a:r>
              <a:t>Cryptographic</a:t>
            </a:r>
          </a:p>
          <a:p>
            <a:pPr/>
            <a:r>
              <a:t>Hash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hash.png" descr="hash.png"/>
          <p:cNvPicPr>
            <a:picLocks noChangeAspect="1"/>
          </p:cNvPicPr>
          <p:nvPr/>
        </p:nvPicPr>
        <p:blipFill>
          <a:blip r:embed="rId3">
            <a:extLst/>
          </a:blip>
          <a:stretch>
            <a:fillRect/>
          </a:stretch>
        </p:blipFill>
        <p:spPr>
          <a:xfrm>
            <a:off x="814864" y="3721100"/>
            <a:ext cx="11836401" cy="2311400"/>
          </a:xfrm>
          <a:prstGeom prst="rect">
            <a:avLst/>
          </a:prstGeom>
          <a:ln w="12700">
            <a:miter lim="400000"/>
          </a:ln>
        </p:spPr>
      </p:pic>
      <p:sp>
        <p:nvSpPr>
          <p:cNvPr id="165" name="Infinite"/>
          <p:cNvSpPr/>
          <p:nvPr/>
        </p:nvSpPr>
        <p:spPr>
          <a:xfrm>
            <a:off x="1153482" y="6241736"/>
            <a:ext cx="14612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Infinite</a:t>
            </a:r>
          </a:p>
        </p:txBody>
      </p:sp>
      <p:sp>
        <p:nvSpPr>
          <p:cNvPr id="166" name="Fixed"/>
          <p:cNvSpPr/>
          <p:nvPr/>
        </p:nvSpPr>
        <p:spPr>
          <a:xfrm>
            <a:off x="5886322" y="6241736"/>
            <a:ext cx="123215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Fixed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pasted-image.tiff" descr="pasted-image.tiff"/>
          <p:cNvPicPr>
            <a:picLocks noChangeAspect="1"/>
          </p:cNvPicPr>
          <p:nvPr/>
        </p:nvPicPr>
        <p:blipFill>
          <a:blip r:embed="rId3">
            <a:extLst/>
          </a:blip>
          <a:stretch>
            <a:fillRect/>
          </a:stretch>
        </p:blipFill>
        <p:spPr>
          <a:xfrm>
            <a:off x="1866279" y="1137928"/>
            <a:ext cx="9272242" cy="5091372"/>
          </a:xfrm>
          <a:prstGeom prst="rect">
            <a:avLst/>
          </a:prstGeom>
          <a:ln w="12700">
            <a:miter lim="400000"/>
          </a:ln>
        </p:spPr>
      </p:pic>
      <p:sp>
        <p:nvSpPr>
          <p:cNvPr id="171" name="Hashing Algorithms…"/>
          <p:cNvSpPr/>
          <p:nvPr/>
        </p:nvSpPr>
        <p:spPr>
          <a:xfrm>
            <a:off x="4222114" y="6882008"/>
            <a:ext cx="4560571"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Hashing Algorithms</a:t>
            </a:r>
          </a:p>
          <a:p>
            <a:pPr/>
            <a:r>
              <a:t>Blake, MD5, SHA-256</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compare2.png" descr="compare2.png"/>
          <p:cNvPicPr>
            <a:picLocks noChangeAspect="1"/>
          </p:cNvPicPr>
          <p:nvPr/>
        </p:nvPicPr>
        <p:blipFill>
          <a:blip r:embed="rId3">
            <a:extLst/>
          </a:blip>
          <a:stretch>
            <a:fillRect/>
          </a:stretch>
        </p:blipFill>
        <p:spPr>
          <a:xfrm>
            <a:off x="895350" y="1809750"/>
            <a:ext cx="11214100" cy="61341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GIS 1: Checksum"/>
          <p:cNvSpPr/>
          <p:nvPr>
            <p:ph type="title"/>
          </p:nvPr>
        </p:nvSpPr>
        <p:spPr>
          <a:prstGeom prst="rect">
            <a:avLst/>
          </a:prstGeom>
        </p:spPr>
        <p:txBody>
          <a:bodyPr/>
          <a:lstStyle/>
          <a:p>
            <a:pPr/>
            <a:r>
              <a:t>GIS 1: Checksum</a:t>
            </a:r>
          </a:p>
        </p:txBody>
      </p:sp>
      <p:pic>
        <p:nvPicPr>
          <p:cNvPr id="180" name="Screen Shot 2018-04-10 at 1.33.36 PM.png" descr="Screen Shot 2018-04-10 at 1.33.36 PM.png"/>
          <p:cNvPicPr>
            <a:picLocks noChangeAspect="1"/>
          </p:cNvPicPr>
          <p:nvPr/>
        </p:nvPicPr>
        <p:blipFill>
          <a:blip r:embed="rId3">
            <a:extLst/>
          </a:blip>
          <a:stretch>
            <a:fillRect/>
          </a:stretch>
        </p:blipFill>
        <p:spPr>
          <a:xfrm>
            <a:off x="797722" y="2974280"/>
            <a:ext cx="11409356" cy="436004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GIS 2: Subresource Integrity"/>
          <p:cNvSpPr/>
          <p:nvPr>
            <p:ph type="title"/>
          </p:nvPr>
        </p:nvSpPr>
        <p:spPr>
          <a:prstGeom prst="rect">
            <a:avLst/>
          </a:prstGeom>
        </p:spPr>
        <p:txBody>
          <a:bodyPr/>
          <a:lstStyle>
            <a:lvl1pPr defTabSz="496570">
              <a:defRPr sz="6800"/>
            </a:lvl1pPr>
          </a:lstStyle>
          <a:p>
            <a:pPr/>
            <a:r>
              <a:t>GIS 2: Subresource Integrity</a:t>
            </a:r>
          </a:p>
        </p:txBody>
      </p:sp>
      <p:pic>
        <p:nvPicPr>
          <p:cNvPr id="185" name="Screen Shot 2018-04-10 at 1.40.53 PM.png" descr="Screen Shot 2018-04-10 at 1.40.53 PM.png"/>
          <p:cNvPicPr>
            <a:picLocks noChangeAspect="1"/>
          </p:cNvPicPr>
          <p:nvPr/>
        </p:nvPicPr>
        <p:blipFill>
          <a:blip r:embed="rId3">
            <a:extLst/>
          </a:blip>
          <a:stretch>
            <a:fillRect/>
          </a:stretch>
        </p:blipFill>
        <p:spPr>
          <a:xfrm>
            <a:off x="945541" y="2554291"/>
            <a:ext cx="2489201" cy="2057401"/>
          </a:xfrm>
          <a:prstGeom prst="rect">
            <a:avLst/>
          </a:prstGeom>
          <a:ln w="12700">
            <a:miter lim="400000"/>
          </a:ln>
        </p:spPr>
      </p:pic>
      <p:pic>
        <p:nvPicPr>
          <p:cNvPr id="186" name="Screen Shot 2018-04-10 at 1.42.31 PM.png" descr="Screen Shot 2018-04-10 at 1.42.31 PM.png"/>
          <p:cNvPicPr>
            <a:picLocks noChangeAspect="1"/>
          </p:cNvPicPr>
          <p:nvPr/>
        </p:nvPicPr>
        <p:blipFill>
          <a:blip r:embed="rId4">
            <a:extLst/>
          </a:blip>
          <a:stretch>
            <a:fillRect/>
          </a:stretch>
        </p:blipFill>
        <p:spPr>
          <a:xfrm>
            <a:off x="762000" y="5412743"/>
            <a:ext cx="11480800" cy="16129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GIS 3: Unique Feature Signatures"/>
          <p:cNvSpPr/>
          <p:nvPr>
            <p:ph type="title"/>
          </p:nvPr>
        </p:nvSpPr>
        <p:spPr>
          <a:prstGeom prst="rect">
            <a:avLst/>
          </a:prstGeom>
        </p:spPr>
        <p:txBody>
          <a:bodyPr/>
          <a:lstStyle>
            <a:lvl1pPr defTabSz="490727">
              <a:defRPr sz="6719"/>
            </a:lvl1pPr>
          </a:lstStyle>
          <a:p>
            <a:pPr/>
            <a:r>
              <a:t>GIS 3: Unique Feature Signatures</a:t>
            </a:r>
          </a:p>
        </p:txBody>
      </p:sp>
      <p:pic>
        <p:nvPicPr>
          <p:cNvPr id="191" name="FeatureChecking.png" descr="FeatureChecking.png"/>
          <p:cNvPicPr>
            <a:picLocks noChangeAspect="1"/>
          </p:cNvPicPr>
          <p:nvPr/>
        </p:nvPicPr>
        <p:blipFill>
          <a:blip r:embed="rId3">
            <a:extLst/>
          </a:blip>
          <a:stretch>
            <a:fillRect/>
          </a:stretch>
        </p:blipFill>
        <p:spPr>
          <a:xfrm>
            <a:off x="1777728" y="2613414"/>
            <a:ext cx="9449344" cy="6279372"/>
          </a:xfrm>
          <a:prstGeom prst="rect">
            <a:avLst/>
          </a:prstGeom>
          <a:ln w="12700">
            <a:miter lim="400000"/>
          </a:ln>
        </p:spPr>
      </p:pic>
      <p:sp>
        <p:nvSpPr>
          <p:cNvPr id="192" name="Authoritative"/>
          <p:cNvSpPr/>
          <p:nvPr/>
        </p:nvSpPr>
        <p:spPr>
          <a:xfrm>
            <a:off x="8745419" y="1988735"/>
            <a:ext cx="26554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Authoritative</a:t>
            </a:r>
          </a:p>
        </p:txBody>
      </p:sp>
      <p:sp>
        <p:nvSpPr>
          <p:cNvPr id="193" name="EXAMPLE">
            <a:hlinkClick r:id="rId4" invalidUrl="" action="" tgtFrame="" tooltip="" history="1" highlightClick="0" endSnd="0"/>
          </p:cNvPr>
          <p:cNvSpPr/>
          <p:nvPr/>
        </p:nvSpPr>
        <p:spPr>
          <a:xfrm>
            <a:off x="9811452" y="8581610"/>
            <a:ext cx="21717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EXAMPLE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pasted-image.tiff" descr="pasted-image.tiff"/>
          <p:cNvPicPr>
            <a:picLocks noChangeAspect="1"/>
          </p:cNvPicPr>
          <p:nvPr/>
        </p:nvPicPr>
        <p:blipFill>
          <a:blip r:embed="rId2">
            <a:extLst/>
          </a:blip>
          <a:stretch>
            <a:fillRect/>
          </a:stretch>
        </p:blipFill>
        <p:spPr>
          <a:xfrm>
            <a:off x="0" y="66081"/>
            <a:ext cx="13004800" cy="962143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Goals"/>
          <p:cNvSpPr/>
          <p:nvPr>
            <p:ph type="title"/>
          </p:nvPr>
        </p:nvSpPr>
        <p:spPr>
          <a:xfrm>
            <a:off x="952500" y="1202315"/>
            <a:ext cx="11099800" cy="2159001"/>
          </a:xfrm>
          <a:prstGeom prst="rect">
            <a:avLst/>
          </a:prstGeom>
        </p:spPr>
        <p:txBody>
          <a:bodyPr/>
          <a:lstStyle/>
          <a:p>
            <a:pPr/>
            <a:r>
              <a:t>Goals</a:t>
            </a:r>
          </a:p>
        </p:txBody>
      </p:sp>
      <p:sp>
        <p:nvSpPr>
          <p:cNvPr id="124" name="Understand key terms…"/>
          <p:cNvSpPr/>
          <p:nvPr>
            <p:ph type="body" sz="half" idx="1"/>
          </p:nvPr>
        </p:nvSpPr>
        <p:spPr>
          <a:xfrm>
            <a:off x="4050379" y="2264784"/>
            <a:ext cx="6416531" cy="6286501"/>
          </a:xfrm>
          <a:prstGeom prst="rect">
            <a:avLst/>
          </a:prstGeom>
        </p:spPr>
        <p:txBody>
          <a:bodyPr/>
          <a:lstStyle/>
          <a:p>
            <a:pPr/>
            <a:r>
              <a:t>Understand key terms</a:t>
            </a:r>
          </a:p>
          <a:p>
            <a:pPr/>
            <a:r>
              <a:t>How it relates to GIS</a:t>
            </a:r>
          </a:p>
          <a:p>
            <a:pPr/>
            <a:r>
              <a:t>Get people talking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Merkle Tree &amp;…"/>
          <p:cNvSpPr/>
          <p:nvPr>
            <p:ph type="title"/>
          </p:nvPr>
        </p:nvSpPr>
        <p:spPr>
          <a:prstGeom prst="rect">
            <a:avLst/>
          </a:prstGeom>
        </p:spPr>
        <p:txBody>
          <a:bodyPr/>
          <a:lstStyle/>
          <a:p>
            <a:pPr/>
            <a:r>
              <a:t>Merkle Tree &amp;</a:t>
            </a:r>
          </a:p>
          <a:p>
            <a:pPr/>
            <a:r>
              <a:t>Root Hash</a:t>
            </a:r>
          </a:p>
        </p:txBody>
      </p:sp>
      <p:pic>
        <p:nvPicPr>
          <p:cNvPr id="200" name="Screen Shot 2018-04-10 at 3.16.58 PM.png" descr="Screen Shot 2018-04-10 at 3.16.58 PM.png"/>
          <p:cNvPicPr>
            <a:picLocks noChangeAspect="1"/>
          </p:cNvPicPr>
          <p:nvPr/>
        </p:nvPicPr>
        <p:blipFill>
          <a:blip r:embed="rId3">
            <a:extLst/>
          </a:blip>
          <a:stretch>
            <a:fillRect/>
          </a:stretch>
        </p:blipFill>
        <p:spPr>
          <a:xfrm>
            <a:off x="-10019723" y="9678351"/>
            <a:ext cx="8699501" cy="73279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pasted-image.tiff" descr="pasted-image.tiff"/>
          <p:cNvPicPr>
            <a:picLocks noChangeAspect="1"/>
          </p:cNvPicPr>
          <p:nvPr/>
        </p:nvPicPr>
        <p:blipFill>
          <a:blip r:embed="rId3">
            <a:extLst/>
          </a:blip>
          <a:stretch>
            <a:fillRect/>
          </a:stretch>
        </p:blipFill>
        <p:spPr>
          <a:xfrm>
            <a:off x="763254" y="2464565"/>
            <a:ext cx="11478292" cy="482447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pasted-image.tiff" descr="pasted-image.tiff"/>
          <p:cNvPicPr>
            <a:picLocks noChangeAspect="1"/>
          </p:cNvPicPr>
          <p:nvPr/>
        </p:nvPicPr>
        <p:blipFill>
          <a:blip r:embed="rId3">
            <a:extLst/>
          </a:blip>
          <a:stretch>
            <a:fillRect/>
          </a:stretch>
        </p:blipFill>
        <p:spPr>
          <a:xfrm>
            <a:off x="1422400" y="527050"/>
            <a:ext cx="10160000" cy="8699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Screen Shot 2018-04-10 at 3.16.58 PM.png" descr="Screen Shot 2018-04-10 at 3.16.58 PM.png"/>
          <p:cNvPicPr>
            <a:picLocks noChangeAspect="1"/>
          </p:cNvPicPr>
          <p:nvPr/>
        </p:nvPicPr>
        <p:blipFill>
          <a:blip r:embed="rId3">
            <a:extLst/>
          </a:blip>
          <a:stretch>
            <a:fillRect/>
          </a:stretch>
        </p:blipFill>
        <p:spPr>
          <a:xfrm>
            <a:off x="2152650" y="1212850"/>
            <a:ext cx="8699500" cy="73279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Screen Shot 2018-04-10 at 3.29.54 PM.png" descr="Screen Shot 2018-04-10 at 3.29.54 PM.png"/>
          <p:cNvPicPr>
            <a:picLocks noChangeAspect="1"/>
          </p:cNvPicPr>
          <p:nvPr/>
        </p:nvPicPr>
        <p:blipFill>
          <a:blip r:embed="rId3">
            <a:extLst/>
          </a:blip>
          <a:stretch>
            <a:fillRect/>
          </a:stretch>
        </p:blipFill>
        <p:spPr>
          <a:xfrm>
            <a:off x="342279" y="1318883"/>
            <a:ext cx="12320242" cy="674126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Screen Shot 2018-04-10 at 3.30.37 PM.png" descr="Screen Shot 2018-04-10 at 3.30.37 PM.png"/>
          <p:cNvPicPr>
            <a:picLocks noChangeAspect="1"/>
          </p:cNvPicPr>
          <p:nvPr/>
        </p:nvPicPr>
        <p:blipFill>
          <a:blip r:embed="rId2">
            <a:extLst/>
          </a:blip>
          <a:stretch>
            <a:fillRect/>
          </a:stretch>
        </p:blipFill>
        <p:spPr>
          <a:xfrm>
            <a:off x="712916" y="1413709"/>
            <a:ext cx="11042546" cy="547461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Screen Shot 2018-04-10 at 1.53.16 PM.png" descr="Screen Shot 2018-04-10 at 1.53.16 PM.png"/>
          <p:cNvPicPr>
            <a:picLocks noChangeAspect="1"/>
          </p:cNvPicPr>
          <p:nvPr/>
        </p:nvPicPr>
        <p:blipFill>
          <a:blip r:embed="rId3">
            <a:extLst/>
          </a:blip>
          <a:stretch>
            <a:fillRect/>
          </a:stretch>
        </p:blipFill>
        <p:spPr>
          <a:xfrm>
            <a:off x="161105" y="919579"/>
            <a:ext cx="15204143" cy="9753601"/>
          </a:xfrm>
          <a:prstGeom prst="rect">
            <a:avLst/>
          </a:prstGeom>
          <a:ln w="12700">
            <a:miter lim="400000"/>
          </a:ln>
        </p:spPr>
      </p:pic>
      <p:pic>
        <p:nvPicPr>
          <p:cNvPr id="223" name="pasted-image.tiff" descr="pasted-image.tiff"/>
          <p:cNvPicPr>
            <a:picLocks noChangeAspect="1"/>
          </p:cNvPicPr>
          <p:nvPr/>
        </p:nvPicPr>
        <p:blipFill>
          <a:blip r:embed="rId4">
            <a:extLst/>
          </a:blip>
          <a:stretch>
            <a:fillRect/>
          </a:stretch>
        </p:blipFill>
        <p:spPr>
          <a:xfrm>
            <a:off x="9143355" y="589597"/>
            <a:ext cx="3395459" cy="2822475"/>
          </a:xfrm>
          <a:prstGeom prst="rect">
            <a:avLst/>
          </a:prstGeom>
          <a:ln w="12700">
            <a:miter lim="400000"/>
          </a:ln>
        </p:spPr>
      </p:pic>
      <p:pic>
        <p:nvPicPr>
          <p:cNvPr id="224" name="pasted-image.tiff" descr="pasted-image.tiff"/>
          <p:cNvPicPr>
            <a:picLocks noChangeAspect="1"/>
          </p:cNvPicPr>
          <p:nvPr/>
        </p:nvPicPr>
        <p:blipFill>
          <a:blip r:embed="rId5">
            <a:extLst/>
          </a:blip>
          <a:stretch>
            <a:fillRect/>
          </a:stretch>
        </p:blipFill>
        <p:spPr>
          <a:xfrm>
            <a:off x="226179" y="7891667"/>
            <a:ext cx="4851720" cy="165024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GIS 1: Syncing Updates"/>
          <p:cNvSpPr/>
          <p:nvPr>
            <p:ph type="title"/>
          </p:nvPr>
        </p:nvSpPr>
        <p:spPr>
          <a:prstGeom prst="rect">
            <a:avLst/>
          </a:prstGeom>
        </p:spPr>
        <p:txBody>
          <a:bodyPr/>
          <a:lstStyle/>
          <a:p>
            <a:pPr/>
            <a:r>
              <a:t>GIS 1: Syncing Updates</a:t>
            </a:r>
          </a:p>
        </p:txBody>
      </p:sp>
      <p:pic>
        <p:nvPicPr>
          <p:cNvPr id="229" name="Screen Shot 2018-04-10 at 3.30.37 PM.png" descr="Screen Shot 2018-04-10 at 3.30.37 PM.png"/>
          <p:cNvPicPr>
            <a:picLocks noChangeAspect="1"/>
          </p:cNvPicPr>
          <p:nvPr/>
        </p:nvPicPr>
        <p:blipFill>
          <a:blip r:embed="rId3">
            <a:extLst/>
          </a:blip>
          <a:stretch>
            <a:fillRect/>
          </a:stretch>
        </p:blipFill>
        <p:spPr>
          <a:xfrm>
            <a:off x="981127" y="2779692"/>
            <a:ext cx="11042546" cy="5474616"/>
          </a:xfrm>
          <a:prstGeom prst="rect">
            <a:avLst/>
          </a:prstGeom>
          <a:ln w="12700">
            <a:miter lim="400000"/>
          </a:ln>
        </p:spPr>
      </p:pic>
      <p:pic>
        <p:nvPicPr>
          <p:cNvPr id="230" name="pasted-image.tiff" descr="pasted-image.tiff"/>
          <p:cNvPicPr>
            <a:picLocks noChangeAspect="1"/>
          </p:cNvPicPr>
          <p:nvPr/>
        </p:nvPicPr>
        <p:blipFill>
          <a:blip r:embed="rId4">
            <a:extLst/>
          </a:blip>
          <a:stretch>
            <a:fillRect/>
          </a:stretch>
        </p:blipFill>
        <p:spPr>
          <a:xfrm>
            <a:off x="2902226" y="8052123"/>
            <a:ext cx="1685640" cy="1656142"/>
          </a:xfrm>
          <a:prstGeom prst="rect">
            <a:avLst/>
          </a:prstGeom>
          <a:ln w="12700">
            <a:miter lim="400000"/>
          </a:ln>
        </p:spPr>
      </p:pic>
      <p:pic>
        <p:nvPicPr>
          <p:cNvPr id="231" name="pasted-image.tiff" descr="pasted-image.tiff"/>
          <p:cNvPicPr>
            <a:picLocks noChangeAspect="1"/>
          </p:cNvPicPr>
          <p:nvPr/>
        </p:nvPicPr>
        <p:blipFill>
          <a:blip r:embed="rId4">
            <a:extLst/>
          </a:blip>
          <a:stretch>
            <a:fillRect/>
          </a:stretch>
        </p:blipFill>
        <p:spPr>
          <a:xfrm>
            <a:off x="8677061" y="8052123"/>
            <a:ext cx="1685641" cy="165614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GIS 2: Rabin Fingerprinting"/>
          <p:cNvSpPr/>
          <p:nvPr>
            <p:ph type="title"/>
          </p:nvPr>
        </p:nvSpPr>
        <p:spPr>
          <a:prstGeom prst="rect">
            <a:avLst/>
          </a:prstGeom>
        </p:spPr>
        <p:txBody>
          <a:bodyPr/>
          <a:lstStyle>
            <a:lvl1pPr defTabSz="514095">
              <a:defRPr sz="7040"/>
            </a:lvl1pPr>
          </a:lstStyle>
          <a:p>
            <a:pPr/>
            <a:r>
              <a:t>GIS 2: Rabin Fingerprinting</a:t>
            </a:r>
          </a:p>
        </p:txBody>
      </p:sp>
      <p:pic>
        <p:nvPicPr>
          <p:cNvPr id="236" name="pasted-image.tiff" descr="pasted-image.tiff"/>
          <p:cNvPicPr>
            <a:picLocks noChangeAspect="1"/>
          </p:cNvPicPr>
          <p:nvPr/>
        </p:nvPicPr>
        <p:blipFill>
          <a:blip r:embed="rId3">
            <a:extLst/>
          </a:blip>
          <a:stretch>
            <a:fillRect/>
          </a:stretch>
        </p:blipFill>
        <p:spPr>
          <a:xfrm>
            <a:off x="834533" y="2608827"/>
            <a:ext cx="6246899" cy="6288546"/>
          </a:xfrm>
          <a:prstGeom prst="rect">
            <a:avLst/>
          </a:prstGeom>
          <a:ln w="12700">
            <a:miter lim="400000"/>
          </a:ln>
        </p:spPr>
      </p:pic>
      <p:pic>
        <p:nvPicPr>
          <p:cNvPr id="237" name="pasted-image.tiff" descr="pasted-image.tiff"/>
          <p:cNvPicPr>
            <a:picLocks noChangeAspect="1"/>
          </p:cNvPicPr>
          <p:nvPr/>
        </p:nvPicPr>
        <p:blipFill>
          <a:blip r:embed="rId4">
            <a:extLst/>
          </a:blip>
          <a:stretch>
            <a:fillRect/>
          </a:stretch>
        </p:blipFill>
        <p:spPr>
          <a:xfrm>
            <a:off x="7624768" y="4113000"/>
            <a:ext cx="4516216" cy="32802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GIS 3: Referencing Specific Versions of Data"/>
          <p:cNvSpPr/>
          <p:nvPr>
            <p:ph type="title"/>
          </p:nvPr>
        </p:nvSpPr>
        <p:spPr>
          <a:prstGeom prst="rect">
            <a:avLst/>
          </a:prstGeom>
        </p:spPr>
        <p:txBody>
          <a:bodyPr/>
          <a:lstStyle>
            <a:lvl1pPr defTabSz="490727">
              <a:defRPr sz="6719"/>
            </a:lvl1pPr>
          </a:lstStyle>
          <a:p>
            <a:pPr/>
            <a:r>
              <a:t>GIS 3: Referencing Specific Versions of Data</a:t>
            </a:r>
          </a:p>
        </p:txBody>
      </p:sp>
      <p:pic>
        <p:nvPicPr>
          <p:cNvPr id="242" name="Screen Shot 2018-04-17 at 10.01.25 AM.png" descr="Screen Shot 2018-04-17 at 10.01.25 AM.png"/>
          <p:cNvPicPr>
            <a:picLocks noChangeAspect="1"/>
          </p:cNvPicPr>
          <p:nvPr/>
        </p:nvPicPr>
        <p:blipFill>
          <a:blip r:embed="rId3">
            <a:extLst/>
          </a:blip>
          <a:stretch>
            <a:fillRect/>
          </a:stretch>
        </p:blipFill>
        <p:spPr>
          <a:xfrm>
            <a:off x="2940050" y="2898689"/>
            <a:ext cx="7124700" cy="3429001"/>
          </a:xfrm>
          <a:prstGeom prst="rect">
            <a:avLst/>
          </a:prstGeom>
          <a:ln w="12700">
            <a:miter lim="400000"/>
          </a:ln>
        </p:spPr>
      </p:pic>
      <p:pic>
        <p:nvPicPr>
          <p:cNvPr id="243" name="Screen Shot 2018-04-17 at 10.02.27 AM.png" descr="Screen Shot 2018-04-17 at 10.02.27 AM.png"/>
          <p:cNvPicPr>
            <a:picLocks noChangeAspect="1"/>
          </p:cNvPicPr>
          <p:nvPr/>
        </p:nvPicPr>
        <p:blipFill>
          <a:blip r:embed="rId4">
            <a:extLst/>
          </a:blip>
          <a:stretch>
            <a:fillRect/>
          </a:stretch>
        </p:blipFill>
        <p:spPr>
          <a:xfrm>
            <a:off x="514350" y="6622878"/>
            <a:ext cx="11976100" cy="1066801"/>
          </a:xfrm>
          <a:prstGeom prst="rect">
            <a:avLst/>
          </a:prstGeom>
          <a:ln w="12700">
            <a:miter lim="400000"/>
          </a:ln>
        </p:spPr>
      </p:pic>
      <p:pic>
        <p:nvPicPr>
          <p:cNvPr id="244" name="Screen Shot 2018-04-17 at 10.02.43 AM.png" descr="Screen Shot 2018-04-17 at 10.02.43 AM.png"/>
          <p:cNvPicPr>
            <a:picLocks noChangeAspect="1"/>
          </p:cNvPicPr>
          <p:nvPr/>
        </p:nvPicPr>
        <p:blipFill>
          <a:blip r:embed="rId5">
            <a:extLst/>
          </a:blip>
          <a:stretch>
            <a:fillRect/>
          </a:stretch>
        </p:blipFill>
        <p:spPr>
          <a:xfrm>
            <a:off x="1638300" y="7984867"/>
            <a:ext cx="9728200" cy="419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A Very Very Basic Explanation of Cryptocurrencies"/>
          <p:cNvSpPr/>
          <p:nvPr>
            <p:ph type="ctrTitle"/>
          </p:nvPr>
        </p:nvSpPr>
        <p:spPr>
          <a:xfrm>
            <a:off x="1270000" y="2932847"/>
            <a:ext cx="10464800" cy="3302001"/>
          </a:xfrm>
          <a:prstGeom prst="rect">
            <a:avLst/>
          </a:prstGeom>
        </p:spPr>
        <p:txBody>
          <a:bodyPr/>
          <a:lstStyle>
            <a:lvl1pPr defTabSz="514095">
              <a:defRPr sz="7040"/>
            </a:lvl1pPr>
          </a:lstStyle>
          <a:p>
            <a:pPr/>
            <a:r>
              <a:t>A Very Very Basic Explanation of Cryptocurrencies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Distributed System"/>
          <p:cNvSpPr/>
          <p:nvPr>
            <p:ph type="title"/>
          </p:nvPr>
        </p:nvSpPr>
        <p:spPr>
          <a:prstGeom prst="rect">
            <a:avLst/>
          </a:prstGeom>
        </p:spPr>
        <p:txBody>
          <a:bodyPr/>
          <a:lstStyle/>
          <a:p>
            <a:pPr/>
            <a:r>
              <a:t>Distributed System</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0" name="pasted-image.tiff" descr="pasted-image.tiff"/>
          <p:cNvPicPr>
            <a:picLocks noChangeAspect="1"/>
          </p:cNvPicPr>
          <p:nvPr/>
        </p:nvPicPr>
        <p:blipFill>
          <a:blip r:embed="rId3">
            <a:extLst/>
          </a:blip>
          <a:stretch>
            <a:fillRect/>
          </a:stretch>
        </p:blipFill>
        <p:spPr>
          <a:xfrm>
            <a:off x="0" y="638778"/>
            <a:ext cx="13004800" cy="847604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Untrusted Peers"/>
          <p:cNvSpPr/>
          <p:nvPr>
            <p:ph type="title"/>
          </p:nvPr>
        </p:nvSpPr>
        <p:spPr>
          <a:prstGeom prst="rect">
            <a:avLst/>
          </a:prstGeom>
        </p:spPr>
        <p:txBody>
          <a:bodyPr/>
          <a:lstStyle/>
          <a:p>
            <a:pPr/>
            <a:r>
              <a:t>Untrusted Peers</a:t>
            </a:r>
          </a:p>
        </p:txBody>
      </p:sp>
      <p:pic>
        <p:nvPicPr>
          <p:cNvPr id="255" name="peers.png" descr="peers.png"/>
          <p:cNvPicPr>
            <a:picLocks noChangeAspect="1"/>
          </p:cNvPicPr>
          <p:nvPr/>
        </p:nvPicPr>
        <p:blipFill>
          <a:blip r:embed="rId2">
            <a:extLst/>
          </a:blip>
          <a:stretch>
            <a:fillRect/>
          </a:stretch>
        </p:blipFill>
        <p:spPr>
          <a:xfrm>
            <a:off x="1467000" y="2369149"/>
            <a:ext cx="9522620" cy="633891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Public / Private…"/>
          <p:cNvSpPr/>
          <p:nvPr>
            <p:ph type="title"/>
          </p:nvPr>
        </p:nvSpPr>
        <p:spPr>
          <a:prstGeom prst="rect">
            <a:avLst/>
          </a:prstGeom>
        </p:spPr>
        <p:txBody>
          <a:bodyPr/>
          <a:lstStyle/>
          <a:p>
            <a:pPr/>
            <a:r>
              <a:t>Public / Private</a:t>
            </a:r>
          </a:p>
          <a:p>
            <a:pPr/>
            <a:r>
              <a:t>Key Encryption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 Bob wants to send a message to Alice…"/>
          <p:cNvSpPr/>
          <p:nvPr>
            <p:ph type="body" sz="half" idx="1"/>
          </p:nvPr>
        </p:nvSpPr>
        <p:spPr>
          <a:xfrm>
            <a:off x="593030" y="479167"/>
            <a:ext cx="8493368" cy="3891225"/>
          </a:xfrm>
          <a:prstGeom prst="rect">
            <a:avLst/>
          </a:prstGeom>
        </p:spPr>
        <p:txBody>
          <a:bodyPr/>
          <a:lstStyle/>
          <a:p>
            <a:pPr marL="457200" indent="-457200" defTabSz="457200">
              <a:lnSpc>
                <a:spcPts val="6600"/>
              </a:lnSpc>
              <a:spcBef>
                <a:spcPts val="1100"/>
              </a:spcBef>
              <a:buSzTx/>
              <a:buNone/>
              <a:tabLst>
                <a:tab pos="139700" algn="l"/>
                <a:tab pos="457200" algn="l"/>
              </a:tabLst>
              <a:defRPr sz="2600">
                <a:solidFill>
                  <a:srgbClr val="3C484E"/>
                </a:solidFill>
                <a:latin typeface="Georgia"/>
                <a:ea typeface="Georgia"/>
                <a:cs typeface="Georgia"/>
                <a:sym typeface="Georgia"/>
              </a:defRPr>
            </a:pPr>
            <a:r>
              <a:t>	•	Bob wants to send a message to Alice</a:t>
            </a:r>
          </a:p>
          <a:p>
            <a:pPr marL="457200" indent="-457200" defTabSz="457200">
              <a:lnSpc>
                <a:spcPts val="6600"/>
              </a:lnSpc>
              <a:spcBef>
                <a:spcPts val="1100"/>
              </a:spcBef>
              <a:buSzTx/>
              <a:buNone/>
              <a:tabLst>
                <a:tab pos="139700" algn="l"/>
                <a:tab pos="457200" algn="l"/>
              </a:tabLst>
              <a:defRPr sz="2600">
                <a:solidFill>
                  <a:srgbClr val="3C484E"/>
                </a:solidFill>
                <a:latin typeface="Georgia"/>
                <a:ea typeface="Georgia"/>
                <a:cs typeface="Georgia"/>
                <a:sym typeface="Georgia"/>
              </a:defRPr>
            </a:pPr>
            <a:r>
              <a:t>	•	He wants Alice to know it came from him</a:t>
            </a:r>
          </a:p>
          <a:p>
            <a:pPr marL="457200" indent="-457200" defTabSz="457200">
              <a:lnSpc>
                <a:spcPts val="6600"/>
              </a:lnSpc>
              <a:spcBef>
                <a:spcPts val="1100"/>
              </a:spcBef>
              <a:buSzTx/>
              <a:buNone/>
              <a:tabLst>
                <a:tab pos="139700" algn="l"/>
                <a:tab pos="457200" algn="l"/>
              </a:tabLst>
              <a:defRPr sz="2600">
                <a:solidFill>
                  <a:srgbClr val="3C484E"/>
                </a:solidFill>
                <a:latin typeface="Georgia"/>
                <a:ea typeface="Georgia"/>
                <a:cs typeface="Georgia"/>
                <a:sym typeface="Georgia"/>
              </a:defRPr>
            </a:pPr>
            <a:r>
              <a:t>	•	The message contents can be read by others</a:t>
            </a:r>
          </a:p>
          <a:p>
            <a:pPr marL="457200" indent="-457200" defTabSz="457200">
              <a:lnSpc>
                <a:spcPts val="6600"/>
              </a:lnSpc>
              <a:spcBef>
                <a:spcPts val="1100"/>
              </a:spcBef>
              <a:buSzTx/>
              <a:buNone/>
              <a:tabLst>
                <a:tab pos="139700" algn="l"/>
                <a:tab pos="457200" algn="l"/>
              </a:tabLst>
              <a:defRPr sz="2600">
                <a:solidFill>
                  <a:srgbClr val="3C484E"/>
                </a:solidFill>
                <a:latin typeface="Georgia"/>
                <a:ea typeface="Georgia"/>
                <a:cs typeface="Georgia"/>
                <a:sym typeface="Georgia"/>
              </a:defRPr>
            </a:pPr>
            <a:r>
              <a:t>	•	Bob gives away copies of his seal and signature</a:t>
            </a:r>
          </a:p>
          <a:p>
            <a:pPr marL="457200" indent="-457200" defTabSz="457200">
              <a:lnSpc>
                <a:spcPts val="6600"/>
              </a:lnSpc>
              <a:spcBef>
                <a:spcPts val="1100"/>
              </a:spcBef>
              <a:buSzTx/>
              <a:buNone/>
              <a:tabLst>
                <a:tab pos="139700" algn="l"/>
                <a:tab pos="457200" algn="l"/>
              </a:tabLst>
              <a:defRPr sz="2600">
                <a:solidFill>
                  <a:srgbClr val="3C484E"/>
                </a:solidFill>
                <a:latin typeface="Georgia"/>
                <a:ea typeface="Georgia"/>
                <a:cs typeface="Georgia"/>
                <a:sym typeface="Georgia"/>
              </a:defRPr>
            </a:pPr>
            <a:r>
              <a:t>	•	Bob signs and seals messages before sending to Alice</a:t>
            </a:r>
          </a:p>
        </p:txBody>
      </p:sp>
      <p:pic>
        <p:nvPicPr>
          <p:cNvPr id="260" name="pasted-image.tiff" descr="pasted-image.tiff"/>
          <p:cNvPicPr>
            <a:picLocks noChangeAspect="1"/>
          </p:cNvPicPr>
          <p:nvPr/>
        </p:nvPicPr>
        <p:blipFill>
          <a:blip r:embed="rId2">
            <a:extLst/>
          </a:blip>
          <a:stretch>
            <a:fillRect/>
          </a:stretch>
        </p:blipFill>
        <p:spPr>
          <a:xfrm>
            <a:off x="8490652" y="569052"/>
            <a:ext cx="3817462" cy="1703141"/>
          </a:xfrm>
          <a:prstGeom prst="rect">
            <a:avLst/>
          </a:prstGeom>
          <a:ln w="12700">
            <a:miter lim="400000"/>
          </a:ln>
        </p:spPr>
      </p:pic>
      <p:pic>
        <p:nvPicPr>
          <p:cNvPr id="261" name="Screen Shot 2018-04-17 at 10.15.38 AM.png" descr="Screen Shot 2018-04-17 at 10.15.38 AM.png"/>
          <p:cNvPicPr>
            <a:picLocks noChangeAspect="1"/>
          </p:cNvPicPr>
          <p:nvPr/>
        </p:nvPicPr>
        <p:blipFill>
          <a:blip r:embed="rId3">
            <a:extLst/>
          </a:blip>
          <a:stretch>
            <a:fillRect/>
          </a:stretch>
        </p:blipFill>
        <p:spPr>
          <a:xfrm>
            <a:off x="966510" y="4362356"/>
            <a:ext cx="10343490" cy="487754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GIS 1: Secure Updates / Edits"/>
          <p:cNvSpPr/>
          <p:nvPr>
            <p:ph type="title"/>
          </p:nvPr>
        </p:nvSpPr>
        <p:spPr>
          <a:prstGeom prst="rect">
            <a:avLst/>
          </a:prstGeom>
        </p:spPr>
        <p:txBody>
          <a:bodyPr/>
          <a:lstStyle>
            <a:lvl1pPr defTabSz="490727">
              <a:defRPr sz="6719"/>
            </a:lvl1pPr>
          </a:lstStyle>
          <a:p>
            <a:pPr/>
            <a:r>
              <a:t>GIS 1: Secure Updates / Edits</a:t>
            </a:r>
          </a:p>
        </p:txBody>
      </p:sp>
      <p:pic>
        <p:nvPicPr>
          <p:cNvPr id="264" name="secure.png" descr="secure.png"/>
          <p:cNvPicPr>
            <a:picLocks noChangeAspect="1"/>
          </p:cNvPicPr>
          <p:nvPr/>
        </p:nvPicPr>
        <p:blipFill>
          <a:blip r:embed="rId2">
            <a:extLst/>
          </a:blip>
          <a:stretch>
            <a:fillRect/>
          </a:stretch>
        </p:blipFill>
        <p:spPr>
          <a:xfrm>
            <a:off x="1766504" y="1992670"/>
            <a:ext cx="9944355" cy="633927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Proof of Work"/>
          <p:cNvSpPr/>
          <p:nvPr>
            <p:ph type="title"/>
          </p:nvPr>
        </p:nvSpPr>
        <p:spPr>
          <a:prstGeom prst="rect">
            <a:avLst/>
          </a:prstGeom>
        </p:spPr>
        <p:txBody>
          <a:bodyPr/>
          <a:lstStyle/>
          <a:p>
            <a:pPr/>
            <a:r>
              <a:t>Proof of Work</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8" name="pasted-image.tiff" descr="pasted-image.tiff"/>
          <p:cNvPicPr>
            <a:picLocks noChangeAspect="1"/>
          </p:cNvPicPr>
          <p:nvPr/>
        </p:nvPicPr>
        <p:blipFill>
          <a:blip r:embed="rId3">
            <a:extLst/>
          </a:blip>
          <a:stretch>
            <a:fillRect/>
          </a:stretch>
        </p:blipFill>
        <p:spPr>
          <a:xfrm>
            <a:off x="1380625" y="1031455"/>
            <a:ext cx="10243550" cy="769069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Screen Shot 2018-04-17 at 10.08.18 AM.png" descr="Screen Shot 2018-04-17 at 10.08.18 AM.png"/>
          <p:cNvPicPr>
            <a:picLocks noChangeAspect="1"/>
          </p:cNvPicPr>
          <p:nvPr/>
        </p:nvPicPr>
        <p:blipFill>
          <a:blip r:embed="rId2">
            <a:extLst/>
          </a:blip>
          <a:stretch>
            <a:fillRect/>
          </a:stretch>
        </p:blipFill>
        <p:spPr>
          <a:xfrm>
            <a:off x="1720850" y="1098550"/>
            <a:ext cx="9563100" cy="7556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Applications in GIS"/>
          <p:cNvSpPr/>
          <p:nvPr>
            <p:ph type="title"/>
          </p:nvPr>
        </p:nvSpPr>
        <p:spPr>
          <a:prstGeom prst="rect">
            <a:avLst/>
          </a:prstGeom>
        </p:spPr>
        <p:txBody>
          <a:bodyPr/>
          <a:lstStyle/>
          <a:p>
            <a:pPr/>
            <a:r>
              <a:t>Applications in GIS</a:t>
            </a:r>
          </a:p>
        </p:txBody>
      </p:sp>
      <p:sp>
        <p:nvSpPr>
          <p:cNvPr id="275" name="Throttle server requests (DDoS attacks)…"/>
          <p:cNvSpPr/>
          <p:nvPr>
            <p:ph type="body" idx="1"/>
          </p:nvPr>
        </p:nvSpPr>
        <p:spPr>
          <a:prstGeom prst="rect">
            <a:avLst/>
          </a:prstGeom>
        </p:spPr>
        <p:txBody>
          <a:bodyPr/>
          <a:lstStyle/>
          <a:p>
            <a:pPr/>
            <a:r>
              <a:t>Throttle server requests (DDoS attacks)</a:t>
            </a:r>
          </a:p>
          <a:p>
            <a:pPr/>
            <a:r>
              <a:t>Comment forms for user input</a:t>
            </a:r>
          </a:p>
          <a:p>
            <a:pPr/>
            <a:r>
              <a:t>Brute force password requests</a:t>
            </a:r>
          </a:p>
          <a:p>
            <a:pPr/>
            <a:r>
              <a:t>Reducing SPAM email!!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Blockchain"/>
          <p:cNvSpPr/>
          <p:nvPr>
            <p:ph type="title"/>
          </p:nvPr>
        </p:nvSpPr>
        <p:spPr>
          <a:prstGeom prst="rect">
            <a:avLst/>
          </a:prstGeom>
        </p:spPr>
        <p:txBody>
          <a:bodyPr/>
          <a:lstStyle/>
          <a:p>
            <a:pPr/>
            <a:r>
              <a:t>Blockchain</a:t>
            </a:r>
          </a:p>
        </p:txBody>
      </p:sp>
      <p:sp>
        <p:nvSpPr>
          <p:cNvPr id="129" name="Public append only ledger…"/>
          <p:cNvSpPr/>
          <p:nvPr>
            <p:ph type="body" idx="1"/>
          </p:nvPr>
        </p:nvSpPr>
        <p:spPr>
          <a:prstGeom prst="rect">
            <a:avLst/>
          </a:prstGeom>
        </p:spPr>
        <p:txBody>
          <a:bodyPr/>
          <a:lstStyle/>
          <a:p>
            <a:pPr/>
            <a:r>
              <a:t>Public append only ledger</a:t>
            </a:r>
          </a:p>
          <a:p>
            <a:pPr/>
            <a:r>
              <a:t>Add data, can’t change previous data</a:t>
            </a:r>
          </a:p>
          <a:p>
            <a:pPr/>
            <a:r>
              <a:t>Create consensus among others (distributed)</a:t>
            </a:r>
          </a:p>
          <a:p>
            <a:pPr/>
            <a:r>
              <a:t>Relies on challenge to add ‘block’, hard to solve, easy to verify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DAT Whitepaper…"/>
          <p:cNvSpPr/>
          <p:nvPr>
            <p:ph type="body" idx="1"/>
          </p:nvPr>
        </p:nvSpPr>
        <p:spPr>
          <a:prstGeom prst="rect">
            <a:avLst/>
          </a:prstGeom>
        </p:spPr>
        <p:txBody>
          <a:bodyPr/>
          <a:lstStyle/>
          <a:p>
            <a:pPr marL="342264" indent="-342264" defTabSz="449833">
              <a:spcBef>
                <a:spcPts val="3200"/>
              </a:spcBef>
              <a:defRPr sz="2772"/>
            </a:pPr>
            <a:r>
              <a:rPr u="sng">
                <a:hlinkClick r:id="rId2" invalidUrl="" action="" tgtFrame="" tooltip="" history="1" highlightClick="0" endSnd="0"/>
              </a:rPr>
              <a:t>DAT Whitepaper</a:t>
            </a:r>
          </a:p>
          <a:p>
            <a:pPr marL="342264" indent="-342264" defTabSz="449833">
              <a:spcBef>
                <a:spcPts val="3200"/>
              </a:spcBef>
              <a:defRPr sz="2772"/>
            </a:pPr>
            <a:r>
              <a:rPr u="sng">
                <a:hlinkClick r:id="rId3" invalidUrl="" action="" tgtFrame="" tooltip="" history="1" highlightClick="0" endSnd="0"/>
              </a:rPr>
              <a:t>Rabin Fingerprinting</a:t>
            </a:r>
          </a:p>
          <a:p>
            <a:pPr marL="342264" indent="-342264" defTabSz="449833">
              <a:spcBef>
                <a:spcPts val="3200"/>
              </a:spcBef>
              <a:defRPr sz="2772"/>
            </a:pPr>
            <a:r>
              <a:rPr u="sng">
                <a:hlinkClick r:id="rId4" invalidUrl="" action="" tgtFrame="" tooltip="" history="1" highlightClick="0" endSnd="0"/>
              </a:rPr>
              <a:t>Merkle Trees Explained</a:t>
            </a:r>
          </a:p>
          <a:p>
            <a:pPr marL="342264" indent="-342264" defTabSz="449833">
              <a:spcBef>
                <a:spcPts val="3200"/>
              </a:spcBef>
              <a:defRPr sz="2772"/>
            </a:pPr>
            <a:r>
              <a:rPr u="sng">
                <a:hlinkClick r:id="rId5" invalidUrl="" action="" tgtFrame="" tooltip="" history="1" highlightClick="0" endSnd="0"/>
              </a:rPr>
              <a:t>Blockchain Explained in 5 Levels of Difficulty</a:t>
            </a:r>
          </a:p>
          <a:p>
            <a:pPr marL="342264" indent="-342264" defTabSz="449833">
              <a:spcBef>
                <a:spcPts val="3200"/>
              </a:spcBef>
              <a:defRPr sz="2772"/>
            </a:pPr>
            <a:r>
              <a:rPr u="sng">
                <a:hlinkClick r:id="rId6" invalidUrl="" action="" tgtFrame="" tooltip="" history="1" highlightClick="0" endSnd="0"/>
              </a:rPr>
              <a:t>Khan Academy - Bitcoin</a:t>
            </a:r>
          </a:p>
          <a:p>
            <a:pPr marL="342264" indent="-342264" defTabSz="449833">
              <a:spcBef>
                <a:spcPts val="3200"/>
              </a:spcBef>
              <a:defRPr sz="2772"/>
            </a:pPr>
            <a:r>
              <a:rPr u="sng">
                <a:hlinkClick r:id="rId7" invalidUrl="" action="" tgtFrame="" tooltip="" history="1" highlightClick="0" endSnd="0"/>
              </a:rPr>
              <a:t>A Dive Into Spatial Search Algorithms</a:t>
            </a:r>
          </a:p>
          <a:p>
            <a:pPr marL="342264" indent="-342264" defTabSz="449833">
              <a:spcBef>
                <a:spcPts val="3200"/>
              </a:spcBef>
              <a:defRPr sz="2772"/>
            </a:pPr>
            <a:r>
              <a:rPr u="sng">
                <a:hlinkClick r:id="rId8" invalidUrl="" action="" tgtFrame="" tooltip="" history="1" highlightClick="0" endSnd="0"/>
              </a:rPr>
              <a:t>An Intro to DAT’s Cryptography</a:t>
            </a:r>
          </a:p>
          <a:p>
            <a:pPr marL="342264" indent="-342264" defTabSz="449833">
              <a:spcBef>
                <a:spcPts val="3200"/>
              </a:spcBef>
              <a:defRPr sz="2772"/>
            </a:pPr>
            <a:r>
              <a:rPr u="sng">
                <a:hlinkClick r:id="rId9" invalidUrl="" action="" tgtFrame="" tooltip="" history="1" highlightClick="0" endSnd="0"/>
              </a:rPr>
              <a:t>GitHub Example - Hashing Spatial Features</a:t>
            </a:r>
          </a:p>
          <a:p>
            <a:pPr marL="342264" indent="-342264" defTabSz="449833">
              <a:spcBef>
                <a:spcPts val="3200"/>
              </a:spcBef>
              <a:defRPr sz="2772"/>
            </a:pPr>
            <a:r>
              <a:rPr u="sng">
                <a:hlinkClick r:id="rId10" invalidUrl="" action="" tgtFrame="" tooltip="" history="1" highlightClick="0" endSnd="0"/>
              </a:rPr>
              <a:t>Beaker Browser (Distributed Web Browser)</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Questions?"/>
          <p:cNvSpPr/>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 name="slide1b.png" descr="slide1b.png"/>
          <p:cNvPicPr>
            <a:picLocks noChangeAspect="1"/>
          </p:cNvPicPr>
          <p:nvPr/>
        </p:nvPicPr>
        <p:blipFill>
          <a:blip r:embed="rId3">
            <a:extLst/>
          </a:blip>
          <a:stretch>
            <a:fillRect/>
          </a:stretch>
        </p:blipFill>
        <p:spPr>
          <a:xfrm>
            <a:off x="1644650" y="3130550"/>
            <a:ext cx="9715500" cy="34925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slide2b.png" descr="slide2b.png"/>
          <p:cNvPicPr>
            <a:picLocks noChangeAspect="1"/>
          </p:cNvPicPr>
          <p:nvPr/>
        </p:nvPicPr>
        <p:blipFill>
          <a:blip r:embed="rId3">
            <a:extLst/>
          </a:blip>
          <a:stretch>
            <a:fillRect/>
          </a:stretch>
        </p:blipFill>
        <p:spPr>
          <a:xfrm>
            <a:off x="1606550" y="3143250"/>
            <a:ext cx="9791700" cy="34671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alice.png" descr="alice.png"/>
          <p:cNvPicPr>
            <a:picLocks noChangeAspect="1"/>
          </p:cNvPicPr>
          <p:nvPr/>
        </p:nvPicPr>
        <p:blipFill>
          <a:blip r:embed="rId3">
            <a:extLst/>
          </a:blip>
          <a:srcRect l="304" t="0" r="0" b="0"/>
          <a:stretch>
            <a:fillRect/>
          </a:stretch>
        </p:blipFill>
        <p:spPr>
          <a:xfrm>
            <a:off x="3056032" y="400446"/>
            <a:ext cx="7818563" cy="895255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Slide4b.png" descr="Slide4b.png"/>
          <p:cNvPicPr>
            <a:picLocks noChangeAspect="1"/>
          </p:cNvPicPr>
          <p:nvPr/>
        </p:nvPicPr>
        <p:blipFill>
          <a:blip r:embed="rId3">
            <a:extLst/>
          </a:blip>
          <a:stretch>
            <a:fillRect/>
          </a:stretch>
        </p:blipFill>
        <p:spPr>
          <a:xfrm>
            <a:off x="1889151" y="1621198"/>
            <a:ext cx="9226498" cy="560993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block.png" descr="block.png"/>
          <p:cNvPicPr>
            <a:picLocks noChangeAspect="1"/>
          </p:cNvPicPr>
          <p:nvPr/>
        </p:nvPicPr>
        <p:blipFill>
          <a:blip r:embed="rId3">
            <a:extLst/>
          </a:blip>
          <a:stretch>
            <a:fillRect/>
          </a:stretch>
        </p:blipFill>
        <p:spPr>
          <a:xfrm>
            <a:off x="641350" y="554626"/>
            <a:ext cx="11722100" cy="9055101"/>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